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5" r:id="rId1"/>
  </p:sldMasterIdLst>
  <p:sldIdLst>
    <p:sldId id="344" r:id="rId2"/>
    <p:sldId id="387" r:id="rId3"/>
    <p:sldId id="314" r:id="rId4"/>
    <p:sldId id="367" r:id="rId5"/>
    <p:sldId id="368" r:id="rId6"/>
    <p:sldId id="369" r:id="rId7"/>
    <p:sldId id="370" r:id="rId8"/>
    <p:sldId id="371" r:id="rId9"/>
    <p:sldId id="373" r:id="rId10"/>
    <p:sldId id="372" r:id="rId11"/>
    <p:sldId id="377" r:id="rId12"/>
    <p:sldId id="378" r:id="rId13"/>
    <p:sldId id="379" r:id="rId14"/>
    <p:sldId id="380" r:id="rId15"/>
    <p:sldId id="381" r:id="rId16"/>
    <p:sldId id="382" r:id="rId17"/>
    <p:sldId id="383" r:id="rId18"/>
    <p:sldId id="385" r:id="rId19"/>
    <p:sldId id="388" r:id="rId20"/>
    <p:sldId id="386" r:id="rId21"/>
    <p:sldId id="384" r:id="rId22"/>
    <p:sldId id="31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0452" autoAdjust="0"/>
  </p:normalViewPr>
  <p:slideViewPr>
    <p:cSldViewPr snapToGrid="0">
      <p:cViewPr varScale="1">
        <p:scale>
          <a:sx n="66" d="100"/>
          <a:sy n="66" d="100"/>
        </p:scale>
        <p:origin x="44" y="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744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610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534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6225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267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263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701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899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262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515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620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961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221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512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388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683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054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2627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71340" y="461914"/>
            <a:ext cx="5514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hier die Zahlen des vergangenen Jahres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40" y="1249842"/>
            <a:ext cx="6264990" cy="476327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803" y="1249842"/>
            <a:ext cx="4846836" cy="476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5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31596" y="584462"/>
            <a:ext cx="4270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Mögliche ganzjährig bespielbare und wassersparende Beläge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707009" y="1640264"/>
            <a:ext cx="4883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Tennisforce</a:t>
            </a:r>
            <a:r>
              <a:rPr lang="de-DE" dirty="0" smtClean="0"/>
              <a:t> (z.B. </a:t>
            </a:r>
            <a:r>
              <a:rPr lang="de-DE" dirty="0" err="1" smtClean="0"/>
              <a:t>Zeil</a:t>
            </a:r>
            <a:r>
              <a:rPr lang="de-DE" dirty="0" smtClean="0"/>
              <a:t>)</a:t>
            </a:r>
          </a:p>
          <a:p>
            <a:r>
              <a:rPr lang="de-DE" dirty="0"/>
              <a:t>	</a:t>
            </a:r>
            <a:r>
              <a:rPr lang="de-DE" dirty="0" smtClean="0"/>
              <a:t>- benötigt doch noch Wasser</a:t>
            </a:r>
          </a:p>
          <a:p>
            <a:r>
              <a:rPr lang="de-DE" dirty="0"/>
              <a:t>	</a:t>
            </a:r>
            <a:r>
              <a:rPr lang="de-DE" dirty="0" smtClean="0"/>
              <a:t>- Frühjahrsinstandsetzung notwendig</a:t>
            </a:r>
          </a:p>
          <a:p>
            <a:r>
              <a:rPr lang="de-DE" dirty="0"/>
              <a:t>	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707009" y="2840593"/>
            <a:ext cx="48830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Kunstrasen (z.B. </a:t>
            </a:r>
            <a:r>
              <a:rPr lang="de-DE" dirty="0" err="1" smtClean="0"/>
              <a:t>Erlabrunn</a:t>
            </a:r>
            <a:r>
              <a:rPr lang="de-DE" dirty="0" smtClean="0"/>
              <a:t>)</a:t>
            </a:r>
          </a:p>
          <a:p>
            <a:r>
              <a:rPr lang="de-DE" dirty="0"/>
              <a:t>	</a:t>
            </a:r>
            <a:r>
              <a:rPr lang="de-DE" dirty="0" smtClean="0"/>
              <a:t>- kein Wasser</a:t>
            </a:r>
          </a:p>
          <a:p>
            <a:r>
              <a:rPr lang="de-DE" dirty="0"/>
              <a:t>	</a:t>
            </a:r>
            <a:r>
              <a:rPr lang="de-DE" dirty="0" smtClean="0"/>
              <a:t>- jährlich neues Granulat</a:t>
            </a:r>
          </a:p>
          <a:p>
            <a:r>
              <a:rPr lang="de-DE" dirty="0" smtClean="0"/>
              <a:t>	- Granulat muss sorgfältig verteilt sein</a:t>
            </a:r>
          </a:p>
          <a:p>
            <a:r>
              <a:rPr lang="de-DE" dirty="0"/>
              <a:t>	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707009" y="4317921"/>
            <a:ext cx="53355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Hartru</a:t>
            </a:r>
            <a:r>
              <a:rPr lang="de-DE" dirty="0" smtClean="0"/>
              <a:t> – Teppich mit Granulat (z.B. </a:t>
            </a:r>
            <a:r>
              <a:rPr lang="de-DE" dirty="0" err="1" smtClean="0"/>
              <a:t>Theilheim</a:t>
            </a:r>
            <a:r>
              <a:rPr lang="de-DE" dirty="0" smtClean="0"/>
              <a:t>)</a:t>
            </a:r>
          </a:p>
          <a:p>
            <a:r>
              <a:rPr lang="de-DE" dirty="0"/>
              <a:t>	</a:t>
            </a:r>
            <a:r>
              <a:rPr lang="de-DE" dirty="0" smtClean="0"/>
              <a:t>- kein Wasser</a:t>
            </a:r>
          </a:p>
          <a:p>
            <a:r>
              <a:rPr lang="de-DE" dirty="0"/>
              <a:t>	</a:t>
            </a:r>
            <a:r>
              <a:rPr lang="de-DE" dirty="0" smtClean="0"/>
              <a:t>- jährlich neues Granulat</a:t>
            </a:r>
          </a:p>
          <a:p>
            <a:r>
              <a:rPr lang="de-DE" dirty="0" smtClean="0"/>
              <a:t>	- Granulat muss sorgfältig verteilt sein</a:t>
            </a:r>
          </a:p>
          <a:p>
            <a:r>
              <a:rPr lang="de-DE" dirty="0"/>
              <a:t>	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707009" y="1692458"/>
            <a:ext cx="5090476" cy="203132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de-DE" dirty="0" smtClean="0"/>
          </a:p>
          <a:p>
            <a:r>
              <a:rPr lang="de-DE" dirty="0" err="1" smtClean="0">
                <a:solidFill>
                  <a:schemeClr val="bg1"/>
                </a:solidFill>
              </a:rPr>
              <a:t>Balu</a:t>
            </a:r>
            <a:r>
              <a:rPr lang="de-DE" dirty="0" smtClean="0">
                <a:solidFill>
                  <a:schemeClr val="bg1"/>
                </a:solidFill>
              </a:rPr>
              <a:t> Sport (z.B. Jena, Düsseldorf)</a:t>
            </a:r>
          </a:p>
          <a:p>
            <a:endParaRPr lang="de-DE" dirty="0" smtClean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	</a:t>
            </a:r>
            <a:r>
              <a:rPr lang="de-DE" dirty="0" smtClean="0">
                <a:solidFill>
                  <a:schemeClr val="bg1"/>
                </a:solidFill>
              </a:rPr>
              <a:t>- wasserdurchlässig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	- kein Granulat</a:t>
            </a:r>
          </a:p>
          <a:p>
            <a:r>
              <a:rPr lang="de-DE" dirty="0">
                <a:solidFill>
                  <a:schemeClr val="bg1"/>
                </a:solidFill>
              </a:rPr>
              <a:t>	</a:t>
            </a:r>
            <a:r>
              <a:rPr lang="de-DE" dirty="0" smtClean="0">
                <a:solidFill>
                  <a:schemeClr val="bg1"/>
                </a:solidFill>
              </a:rPr>
              <a:t>- kein wesentliche Platzpflege</a:t>
            </a:r>
          </a:p>
          <a:p>
            <a:r>
              <a:rPr lang="de-DE" dirty="0"/>
              <a:t>	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707009" y="3723783"/>
            <a:ext cx="5090476" cy="203132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de-DE" dirty="0" smtClean="0"/>
          </a:p>
          <a:p>
            <a:r>
              <a:rPr lang="de-DE" dirty="0" err="1" smtClean="0">
                <a:solidFill>
                  <a:schemeClr val="bg1"/>
                </a:solidFill>
              </a:rPr>
              <a:t>ConiRace</a:t>
            </a:r>
            <a:r>
              <a:rPr lang="de-DE" dirty="0" smtClean="0">
                <a:solidFill>
                  <a:schemeClr val="bg1"/>
                </a:solidFill>
              </a:rPr>
              <a:t>/Rebound Ace (z.B. </a:t>
            </a:r>
            <a:r>
              <a:rPr lang="de-DE" dirty="0" err="1" smtClean="0">
                <a:solidFill>
                  <a:schemeClr val="bg1"/>
                </a:solidFill>
              </a:rPr>
              <a:t>Zeil</a:t>
            </a:r>
            <a:r>
              <a:rPr lang="de-DE" dirty="0" smtClean="0">
                <a:solidFill>
                  <a:schemeClr val="bg1"/>
                </a:solidFill>
              </a:rPr>
              <a:t>)</a:t>
            </a:r>
          </a:p>
          <a:p>
            <a:endParaRPr lang="de-DE" dirty="0" smtClean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	</a:t>
            </a:r>
            <a:r>
              <a:rPr lang="de-DE" dirty="0" smtClean="0">
                <a:solidFill>
                  <a:schemeClr val="bg1"/>
                </a:solidFill>
              </a:rPr>
              <a:t>- wasserundurchlässig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	- kein Granulat</a:t>
            </a:r>
          </a:p>
          <a:p>
            <a:r>
              <a:rPr lang="de-DE" dirty="0">
                <a:solidFill>
                  <a:schemeClr val="bg1"/>
                </a:solidFill>
              </a:rPr>
              <a:t>	</a:t>
            </a:r>
            <a:r>
              <a:rPr lang="de-DE" dirty="0" smtClean="0">
                <a:solidFill>
                  <a:schemeClr val="bg1"/>
                </a:solidFill>
              </a:rPr>
              <a:t>- kein wesentliche Platzpflege</a:t>
            </a:r>
          </a:p>
          <a:p>
            <a:r>
              <a:rPr lang="de-DE" dirty="0">
                <a:solidFill>
                  <a:schemeClr val="bg1"/>
                </a:solidFill>
              </a:rPr>
              <a:t>	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46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31596" y="584462"/>
            <a:ext cx="4270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Also haben wir uns dieses Jahr mehrfach auf den Weg gemacht….</a:t>
            </a:r>
            <a:endParaRPr lang="de-DE" b="1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377" y="2456022"/>
            <a:ext cx="1254928" cy="16667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517" y="2456023"/>
            <a:ext cx="2213585" cy="166670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631596" y="1684935"/>
            <a:ext cx="4270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Nach Jena…. (</a:t>
            </a:r>
            <a:r>
              <a:rPr lang="de-DE" b="1" dirty="0" err="1" smtClean="0"/>
              <a:t>Balu</a:t>
            </a:r>
            <a:r>
              <a:rPr lang="de-DE" b="1" dirty="0" smtClean="0"/>
              <a:t> Sport mit Farbe plus Flutlicht)</a:t>
            </a:r>
            <a:endParaRPr lang="de-DE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631596" y="2772742"/>
            <a:ext cx="4270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Nach Düsseldorf…. (</a:t>
            </a:r>
            <a:r>
              <a:rPr lang="de-DE" b="1" dirty="0" err="1" smtClean="0"/>
              <a:t>Balu</a:t>
            </a:r>
            <a:r>
              <a:rPr lang="de-DE" b="1" dirty="0" smtClean="0"/>
              <a:t> Sport ohne Farbe….)</a:t>
            </a:r>
            <a:endParaRPr lang="de-DE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497190" y="4817363"/>
            <a:ext cx="4270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Und sogar zweimal nach </a:t>
            </a:r>
            <a:r>
              <a:rPr lang="de-DE" b="1" dirty="0" err="1" smtClean="0"/>
              <a:t>Zeil</a:t>
            </a:r>
            <a:r>
              <a:rPr lang="de-DE" b="1" dirty="0" smtClean="0"/>
              <a:t> (</a:t>
            </a:r>
            <a:r>
              <a:rPr lang="de-DE" b="1" dirty="0" err="1" smtClean="0"/>
              <a:t>ConiRace</a:t>
            </a:r>
            <a:r>
              <a:rPr lang="de-DE" b="1" dirty="0" smtClean="0"/>
              <a:t>/Rebound Ace)</a:t>
            </a:r>
            <a:endParaRPr lang="de-DE" b="1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377" y="515428"/>
            <a:ext cx="1266962" cy="1682684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518" y="515428"/>
            <a:ext cx="1293388" cy="1717781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377" y="4345536"/>
            <a:ext cx="2249164" cy="1693488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991" y="4345537"/>
            <a:ext cx="2249164" cy="169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4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31596" y="584462"/>
            <a:ext cx="4270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Eindeutiger Sieger – </a:t>
            </a:r>
            <a:r>
              <a:rPr lang="de-DE" b="1" dirty="0" err="1" smtClean="0"/>
              <a:t>ConiRace</a:t>
            </a:r>
            <a:r>
              <a:rPr lang="de-DE" b="1" dirty="0" smtClean="0"/>
              <a:t>/Rebound Ace </a:t>
            </a:r>
            <a:endParaRPr lang="de-DE" b="1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651" y="479239"/>
            <a:ext cx="2899427" cy="232678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037" y="1299371"/>
            <a:ext cx="2486798" cy="3315732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631596" y="1684935"/>
            <a:ext cx="427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Ganzjährig bespielbar</a:t>
            </a:r>
            <a:endParaRPr lang="de-DE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974600" y="2361005"/>
            <a:ext cx="504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Auch bei leichter Feuchtigkeit bespielbar</a:t>
            </a:r>
            <a:endParaRPr lang="de-DE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1272619" y="3061054"/>
            <a:ext cx="427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Extrem gutes Spielverhalten</a:t>
            </a:r>
            <a:endParaRPr lang="de-DE" b="1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938" y="3136745"/>
            <a:ext cx="3157980" cy="358517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064470" y="4543720"/>
            <a:ext cx="2271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über die Farbwahl können wir noch reden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707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631" y="863468"/>
            <a:ext cx="8496737" cy="513106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039" y="863468"/>
            <a:ext cx="8908329" cy="542093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914969" y="995361"/>
            <a:ext cx="3325215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Verlegung des Parkplatzes und neuer Zugang zur Tennisanlage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294" y="765031"/>
            <a:ext cx="9196074" cy="561780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496984" y="896924"/>
            <a:ext cx="2743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Zufahrt über den gemeindlichen Weg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795" y="632647"/>
            <a:ext cx="9521072" cy="579641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957312" y="718362"/>
            <a:ext cx="446830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Sanierung und Umgestaltung der bestehenden Plätze auf ganzjährig bespielbaren </a:t>
            </a:r>
            <a:r>
              <a:rPr lang="de-DE" dirty="0" err="1" smtClean="0">
                <a:solidFill>
                  <a:srgbClr val="FF0000"/>
                </a:solidFill>
              </a:rPr>
              <a:t>ConiRace</a:t>
            </a:r>
            <a:r>
              <a:rPr lang="de-DE" dirty="0" smtClean="0">
                <a:solidFill>
                  <a:srgbClr val="FF0000"/>
                </a:solidFill>
              </a:rPr>
              <a:t>/Rebound Ace Belag der Fa. AV </a:t>
            </a:r>
            <a:r>
              <a:rPr lang="de-DE" dirty="0" err="1" smtClean="0">
                <a:solidFill>
                  <a:srgbClr val="FF0000"/>
                </a:solidFill>
              </a:rPr>
              <a:t>Synthec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439" y="576413"/>
            <a:ext cx="9588428" cy="590887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545366" y="718694"/>
            <a:ext cx="37990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Erweiterung der Anlage mit einem neuen Platz 5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439" y="517459"/>
            <a:ext cx="9584073" cy="5911599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7169712" y="622569"/>
            <a:ext cx="31768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Errichtung eines  Spielplatzes </a:t>
            </a:r>
            <a:r>
              <a:rPr lang="de-DE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794" y="517459"/>
            <a:ext cx="10158718" cy="6147410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5952957" y="684424"/>
            <a:ext cx="430356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Und als besonderes Highlight- LED- Flutlicht auf Platz 1 und Platz 4 –  </a:t>
            </a:r>
            <a:r>
              <a:rPr lang="de-DE" dirty="0" err="1" smtClean="0">
                <a:solidFill>
                  <a:srgbClr val="FF0000"/>
                </a:solidFill>
              </a:rPr>
              <a:t>Masthöhe</a:t>
            </a:r>
            <a:r>
              <a:rPr lang="de-DE" dirty="0" smtClean="0">
                <a:solidFill>
                  <a:srgbClr val="FF0000"/>
                </a:solidFill>
              </a:rPr>
              <a:t> je 6m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61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13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11389" y="219350"/>
            <a:ext cx="416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latin typeface="+mj-lt"/>
              </a:rPr>
              <a:t>Unsere Ziele:</a:t>
            </a:r>
            <a:endParaRPr lang="de-DE" sz="3200" b="1" dirty="0">
              <a:latin typeface="+mj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56074" y="1231460"/>
            <a:ext cx="6592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j-lt"/>
              </a:rPr>
              <a:t>Mehr Platzangebot für die weiter zunehmenden Mitgliederzahlen </a:t>
            </a:r>
            <a:endParaRPr lang="de-DE" dirty="0">
              <a:latin typeface="+mj-lt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56074" y="2221260"/>
            <a:ext cx="6946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j-lt"/>
              </a:rPr>
              <a:t>Moderne, wasserfreie Plätze mit geringem Unterhaltsaufwand</a:t>
            </a:r>
            <a:endParaRPr lang="de-DE" dirty="0">
              <a:latin typeface="+mj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56074" y="3211060"/>
            <a:ext cx="11026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j-lt"/>
              </a:rPr>
              <a:t>Deutliche Verlängerung der Spielzeit von Anfang März bis Ende Oktober und täglich bis in den späten Abend hinein </a:t>
            </a:r>
            <a:endParaRPr lang="de-DE" dirty="0">
              <a:latin typeface="+mj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56074" y="4287624"/>
            <a:ext cx="11026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j-lt"/>
              </a:rPr>
              <a:t>Heimspiele für zwei Mannschaften parallel – noch mehr Leben auf der Anlage </a:t>
            </a:r>
            <a:endParaRPr lang="de-DE" dirty="0">
              <a:latin typeface="+mj-lt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56074" y="4974500"/>
            <a:ext cx="70743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latin typeface="+mj-lt"/>
              </a:rPr>
              <a:t>Rasches Angebot von Rollstuhltennis und somit ein Leuchtturmprojekt in unserer Region!!</a:t>
            </a:r>
            <a:endParaRPr lang="de-DE" sz="2800" b="1" dirty="0">
              <a:latin typeface="+mj-lt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564" y="4896035"/>
            <a:ext cx="2905397" cy="154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0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75" y="918800"/>
            <a:ext cx="2021031" cy="90836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534490" y="918800"/>
            <a:ext cx="3991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j-lt"/>
              </a:rPr>
              <a:t>Verlagerung Parkplatz und Schaffung eines neuen Zugangs zur Tennisanlage</a:t>
            </a:r>
            <a:endParaRPr lang="de-DE" dirty="0">
              <a:latin typeface="+mj-lt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174000" y="918800"/>
            <a:ext cx="3270898" cy="36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j-lt"/>
              </a:rPr>
              <a:t>H&amp;M                         24.000€</a:t>
            </a:r>
            <a:endParaRPr lang="de-DE" dirty="0">
              <a:latin typeface="+mj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873656" y="131975"/>
            <a:ext cx="3148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Kostenschätzung</a:t>
            </a:r>
            <a:endParaRPr lang="de-DE" sz="2800" b="1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75" y="1937733"/>
            <a:ext cx="2021031" cy="1091507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2534490" y="2013148"/>
            <a:ext cx="3991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j-lt"/>
              </a:rPr>
              <a:t>Sanierung Platz 1-4 und Umstellung auf </a:t>
            </a:r>
            <a:r>
              <a:rPr lang="de-DE" dirty="0" err="1" smtClean="0">
                <a:latin typeface="+mj-lt"/>
              </a:rPr>
              <a:t>ConiRace</a:t>
            </a:r>
            <a:r>
              <a:rPr lang="de-DE" dirty="0" smtClean="0">
                <a:latin typeface="+mj-lt"/>
              </a:rPr>
              <a:t>/Rebound Ace Belag</a:t>
            </a:r>
            <a:endParaRPr lang="de-DE" dirty="0">
              <a:latin typeface="+mj-lt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154284" y="1917345"/>
            <a:ext cx="3333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j-lt"/>
              </a:rPr>
              <a:t>H&amp;M                          70.000€</a:t>
            </a:r>
          </a:p>
          <a:p>
            <a:r>
              <a:rPr lang="de-DE" dirty="0" smtClean="0">
                <a:latin typeface="+mj-lt"/>
              </a:rPr>
              <a:t>AV </a:t>
            </a:r>
            <a:r>
              <a:rPr lang="de-DE" dirty="0" err="1" smtClean="0">
                <a:latin typeface="+mj-lt"/>
              </a:rPr>
              <a:t>Synthec</a:t>
            </a:r>
            <a:r>
              <a:rPr lang="de-DE" dirty="0" smtClean="0">
                <a:latin typeface="+mj-lt"/>
              </a:rPr>
              <a:t>              280.000€</a:t>
            </a:r>
            <a:endParaRPr lang="de-DE" dirty="0">
              <a:latin typeface="+mj-lt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74" y="3139806"/>
            <a:ext cx="2021031" cy="1107954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2534490" y="3239149"/>
            <a:ext cx="3991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j-lt"/>
              </a:rPr>
              <a:t>Neubau Platz 5 mit </a:t>
            </a:r>
            <a:r>
              <a:rPr lang="de-DE" dirty="0" err="1" smtClean="0">
                <a:latin typeface="+mj-lt"/>
              </a:rPr>
              <a:t>ConiRace</a:t>
            </a:r>
            <a:r>
              <a:rPr lang="de-DE" dirty="0" smtClean="0">
                <a:latin typeface="+mj-lt"/>
              </a:rPr>
              <a:t>/Rebound Ace Belag</a:t>
            </a:r>
            <a:endParaRPr lang="de-DE" dirty="0">
              <a:latin typeface="+mj-lt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174000" y="3179495"/>
            <a:ext cx="3333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j-lt"/>
              </a:rPr>
              <a:t>H&amp;M                          82.000€</a:t>
            </a:r>
          </a:p>
          <a:p>
            <a:r>
              <a:rPr lang="de-DE" dirty="0" smtClean="0">
                <a:latin typeface="+mj-lt"/>
              </a:rPr>
              <a:t>AV </a:t>
            </a:r>
            <a:r>
              <a:rPr lang="de-DE" dirty="0" err="1" smtClean="0">
                <a:latin typeface="+mj-lt"/>
              </a:rPr>
              <a:t>Synthec</a:t>
            </a:r>
            <a:r>
              <a:rPr lang="de-DE" dirty="0" smtClean="0">
                <a:latin typeface="+mj-lt"/>
              </a:rPr>
              <a:t>               70.000€</a:t>
            </a:r>
            <a:endParaRPr lang="de-DE" dirty="0">
              <a:latin typeface="+mj-lt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374" y="4358326"/>
            <a:ext cx="1992549" cy="1046832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2596623" y="4499828"/>
            <a:ext cx="399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j-lt"/>
              </a:rPr>
              <a:t>Neubau eines Spielplatzes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sp>
        <p:nvSpPr>
          <p:cNvPr id="20" name="Textfeld 19"/>
          <p:cNvSpPr txBox="1"/>
          <p:nvPr/>
        </p:nvSpPr>
        <p:spPr>
          <a:xfrm>
            <a:off x="7111763" y="4512410"/>
            <a:ext cx="3333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j-lt"/>
              </a:rPr>
              <a:t>Eigeninitiative              </a:t>
            </a:r>
            <a:r>
              <a:rPr lang="de-DE" dirty="0" err="1" smtClean="0">
                <a:latin typeface="+mj-lt"/>
              </a:rPr>
              <a:t>n.n.</a:t>
            </a:r>
            <a:endParaRPr lang="de-DE" dirty="0">
              <a:latin typeface="+mj-lt"/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374" y="5515724"/>
            <a:ext cx="1992548" cy="1041050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2596623" y="5689530"/>
            <a:ext cx="399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j-lt"/>
              </a:rPr>
              <a:t>Flutlicht Platz 1 und Platz 4</a:t>
            </a:r>
            <a:endParaRPr lang="de-DE" dirty="0">
              <a:latin typeface="+mj-lt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7154284" y="5412531"/>
            <a:ext cx="3333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j-lt"/>
              </a:rPr>
              <a:t>H&amp;M                          32.000€</a:t>
            </a:r>
          </a:p>
          <a:p>
            <a:r>
              <a:rPr lang="de-DE" dirty="0" err="1" smtClean="0">
                <a:latin typeface="+mj-lt"/>
              </a:rPr>
              <a:t>Balu</a:t>
            </a:r>
            <a:r>
              <a:rPr lang="de-DE" dirty="0" smtClean="0">
                <a:latin typeface="+mj-lt"/>
              </a:rPr>
              <a:t> Sport                 21.000€</a:t>
            </a:r>
          </a:p>
          <a:p>
            <a:r>
              <a:rPr lang="de-DE" dirty="0" smtClean="0">
                <a:latin typeface="+mj-lt"/>
              </a:rPr>
              <a:t>Elektriker                   13.000€</a:t>
            </a:r>
            <a:endParaRPr lang="de-DE" dirty="0">
              <a:latin typeface="+mj-lt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5072351" y="6186289"/>
            <a:ext cx="1903485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FF0000"/>
                </a:solidFill>
              </a:rPr>
              <a:t>Hier Potential der Eigenbeteiligung!!!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25" name="Pfeil nach rechts 24"/>
          <p:cNvSpPr/>
          <p:nvPr/>
        </p:nvSpPr>
        <p:spPr>
          <a:xfrm rot="20495352">
            <a:off x="6088305" y="5828411"/>
            <a:ext cx="1000430" cy="2774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/>
          <p:cNvSpPr txBox="1"/>
          <p:nvPr/>
        </p:nvSpPr>
        <p:spPr>
          <a:xfrm>
            <a:off x="9097623" y="6417030"/>
            <a:ext cx="1514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j-lt"/>
              </a:rPr>
              <a:t>592.000€</a:t>
            </a:r>
            <a:endParaRPr lang="de-DE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716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14" grpId="0"/>
      <p:bldP spid="16" grpId="0"/>
      <p:bldP spid="17" grpId="0"/>
      <p:bldP spid="19" grpId="0"/>
      <p:bldP spid="20" grpId="0"/>
      <p:bldP spid="22" grpId="0"/>
      <p:bldP spid="23" grpId="0"/>
      <p:bldP spid="24" grpId="0" animBg="1"/>
      <p:bldP spid="25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01657" y="112954"/>
            <a:ext cx="6693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latin typeface="+mj-lt"/>
              </a:rPr>
              <a:t>Finanzierungsmöglichkeiten  </a:t>
            </a:r>
            <a:endParaRPr lang="de-DE" sz="3600" dirty="0">
              <a:latin typeface="+mj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60476" y="1303629"/>
            <a:ext cx="5638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j-lt"/>
              </a:rPr>
              <a:t>BLSV-Zuschuss Platzsanierung/Erweiterung 25% </a:t>
            </a:r>
            <a:endParaRPr lang="de-DE" dirty="0">
              <a:latin typeface="+mj-lt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883434" y="1212711"/>
            <a:ext cx="1061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j-lt"/>
              </a:rPr>
              <a:t>86.000€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60476" y="2066885"/>
            <a:ext cx="399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j-lt"/>
              </a:rPr>
              <a:t>BLSV-Zuschuss Flutlicht 35%</a:t>
            </a:r>
            <a:endParaRPr lang="de-DE" dirty="0">
              <a:latin typeface="+mj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883434" y="2056856"/>
            <a:ext cx="1061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j-lt"/>
              </a:rPr>
              <a:t>23.000€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60476" y="2813387"/>
            <a:ext cx="39918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j-lt"/>
              </a:rPr>
              <a:t>Kredit Tennisabteilung </a:t>
            </a:r>
          </a:p>
          <a:p>
            <a:pPr marL="285750" indent="-285750">
              <a:buFontTx/>
              <a:buChar char="-"/>
            </a:pPr>
            <a:r>
              <a:rPr lang="de-DE" dirty="0" smtClean="0">
                <a:latin typeface="+mj-lt"/>
              </a:rPr>
              <a:t>Beitragserhöhung</a:t>
            </a:r>
          </a:p>
          <a:p>
            <a:pPr marL="285750" indent="-285750">
              <a:buFontTx/>
              <a:buChar char="-"/>
            </a:pPr>
            <a:r>
              <a:rPr lang="de-DE" dirty="0" smtClean="0">
                <a:latin typeface="+mj-lt"/>
              </a:rPr>
              <a:t>Rücklauf ASV Hauptverein</a:t>
            </a:r>
          </a:p>
          <a:p>
            <a:pPr marL="285750" indent="-285750">
              <a:buFontTx/>
              <a:buChar char="-"/>
            </a:pPr>
            <a:r>
              <a:rPr lang="de-DE" dirty="0" smtClean="0">
                <a:latin typeface="+mj-lt"/>
              </a:rPr>
              <a:t>Einsparungen (Wasser, Platzbestellung)</a:t>
            </a:r>
            <a:endParaRPr lang="de-DE" dirty="0">
              <a:latin typeface="+mj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779778" y="2901001"/>
            <a:ext cx="1165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j-lt"/>
              </a:rPr>
              <a:t>150.000€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55043" y="4656026"/>
            <a:ext cx="399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j-lt"/>
              </a:rPr>
              <a:t>Zuschuss Gemeinde / Landkreis</a:t>
            </a:r>
            <a:endParaRPr lang="de-DE" dirty="0">
              <a:latin typeface="+mj-lt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9188233" y="4591362"/>
            <a:ext cx="81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+mj-lt"/>
              </a:rPr>
              <a:t>n.n.</a:t>
            </a:r>
            <a:endParaRPr lang="de-DE" dirty="0">
              <a:latin typeface="+mj-lt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55043" y="5395190"/>
            <a:ext cx="529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j-lt"/>
              </a:rPr>
              <a:t>(Groß-) Spenden/Sponsoring/</a:t>
            </a:r>
            <a:r>
              <a:rPr lang="de-DE" dirty="0" err="1" smtClean="0">
                <a:latin typeface="+mj-lt"/>
              </a:rPr>
              <a:t>CrowdInvest</a:t>
            </a:r>
            <a:r>
              <a:rPr lang="de-DE" dirty="0" smtClean="0">
                <a:latin typeface="+mj-lt"/>
              </a:rPr>
              <a:t> </a:t>
            </a:r>
            <a:endParaRPr lang="de-DE" dirty="0">
              <a:latin typeface="+mj-lt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8725911" y="5395190"/>
            <a:ext cx="127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j-lt"/>
              </a:rPr>
              <a:t>333.000€</a:t>
            </a:r>
            <a:endParaRPr lang="de-DE" dirty="0">
              <a:latin typeface="+mj-lt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8605463" y="6185772"/>
            <a:ext cx="1514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j-lt"/>
              </a:rPr>
              <a:t>592.000€</a:t>
            </a:r>
            <a:endParaRPr lang="de-DE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806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03315" y="546755"/>
            <a:ext cx="4242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Wie geht es weiter?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650449" y="1630837"/>
            <a:ext cx="7079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Mitgliederversammlung gibt Vorstandschaft das offizielle Mandat, im Namen der Tennisabteilung dieses Projekt voranzubringen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033" y="1754879"/>
            <a:ext cx="706943" cy="58950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50449" y="4698169"/>
            <a:ext cx="7079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Zustimmung der Mitgliederversammlung – NUR IM FALLE EINER FINANZIERBARKEIT DES PROJEKTES (!!!) WIRD EINE BEITRAGSERHÖHUNG VON 25€/Mitglied ab 2027 beschlossen 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032" y="4865082"/>
            <a:ext cx="706943" cy="58950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50449" y="2981256"/>
            <a:ext cx="6928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Sponsorensuche – z.B. Sparkassenstiftung, </a:t>
            </a:r>
            <a:r>
              <a:rPr lang="de-DE" dirty="0" err="1" smtClean="0"/>
              <a:t>Flyeralarm</a:t>
            </a:r>
            <a:r>
              <a:rPr lang="de-DE" dirty="0" smtClean="0"/>
              <a:t>, Knauf, </a:t>
            </a:r>
            <a:r>
              <a:rPr lang="de-DE" dirty="0" err="1" smtClean="0"/>
              <a:t>Va</a:t>
            </a:r>
            <a:r>
              <a:rPr lang="de-DE" dirty="0" smtClean="0"/>
              <a:t>-Q-</a:t>
            </a:r>
            <a:r>
              <a:rPr lang="de-DE" dirty="0" err="1" smtClean="0"/>
              <a:t>Tec</a:t>
            </a:r>
            <a:r>
              <a:rPr lang="de-DE" dirty="0" smtClean="0"/>
              <a:t>, </a:t>
            </a:r>
            <a:r>
              <a:rPr lang="de-DE" dirty="0" err="1" smtClean="0"/>
              <a:t>TecTake</a:t>
            </a:r>
            <a:r>
              <a:rPr lang="de-DE" dirty="0" smtClean="0"/>
              <a:t>, Mercedes, BMW, lokale Firmen etc. etc. etc. (Daniel und Alex erarbeiten Liste, Nadine Flyer, dann </a:t>
            </a:r>
            <a:r>
              <a:rPr lang="de-DE" dirty="0" err="1" smtClean="0"/>
              <a:t>Taskforce</a:t>
            </a:r>
            <a:r>
              <a:rPr lang="de-DE" dirty="0" smtClean="0"/>
              <a:t> mit vielen Besuchen und Telefonaten….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646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50449" y="603316"/>
            <a:ext cx="4242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Zeitplan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650449" y="1630837"/>
            <a:ext cx="7079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Sponsorensuche bis Herbst 2026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50449" y="4698169"/>
            <a:ext cx="7079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Projektbeginn Juni 2027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650449" y="3962188"/>
            <a:ext cx="6928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Einreichung des Hauptantrags beim BLSV für Fördergelder 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650449" y="2949209"/>
            <a:ext cx="9134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Weitere Gespräche mit Sparkasse und VR-Bank nach Eingang o.g. Informationen bzgl. evtl. notwendigen Kredit / Übergangsfinanzierung 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650449" y="2320651"/>
            <a:ext cx="7475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Spendenaktionen, Crowdfunding, </a:t>
            </a:r>
            <a:r>
              <a:rPr lang="de-DE" dirty="0" err="1" smtClean="0"/>
              <a:t>Crowdinvest</a:t>
            </a:r>
            <a:r>
              <a:rPr lang="de-DE" dirty="0" smtClean="0"/>
              <a:t> bis Herbst 2026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4583783" y="5203596"/>
            <a:ext cx="6292392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Falls Großprojekt nicht realisiert werden kann – Flutlicht Platz 1 und Platz 4 klappt 2027 auf jeden Fall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848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9" grpId="0"/>
      <p:bldP spid="10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508289" y="2149311"/>
            <a:ext cx="4383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Endspurt – letztes Thema….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6108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601" y="659876"/>
            <a:ext cx="6272027" cy="55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03314" y="546755"/>
            <a:ext cx="7569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Einführung des vollen Mitgliedsbeitrags ab dem vollendeten 18. Lebensjahr </a:t>
            </a:r>
            <a:endParaRPr lang="de-DE" sz="28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650448" y="1630837"/>
            <a:ext cx="776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Viel Aufwand für Kassier, entsprechende Nachweise zu erhalten 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50447" y="3830903"/>
            <a:ext cx="70795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Abstimmung</a:t>
            </a:r>
            <a:r>
              <a:rPr lang="de-DE" dirty="0" smtClean="0"/>
              <a:t>:</a:t>
            </a:r>
          </a:p>
          <a:p>
            <a:endParaRPr lang="de-DE" dirty="0"/>
          </a:p>
          <a:p>
            <a:r>
              <a:rPr lang="de-DE" dirty="0" smtClean="0"/>
              <a:t>Einführung eines vollen Mitgliedsbeitrags ab dem vollendeten 18. Lebensjahr ab der nächsten Abbuchung der Mitgliedsbeiträge der Tennisabteilung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73" y="4274815"/>
            <a:ext cx="1239292" cy="103341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50448" y="2249697"/>
            <a:ext cx="6928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Oft günstiger Tarif zu lange abgebucht….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650447" y="2979837"/>
            <a:ext cx="6928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Analoges Vorgehen beim ASV-Hauptverein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858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13282" y="106817"/>
            <a:ext cx="4242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Wichtige Termine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452486" y="661519"/>
            <a:ext cx="7079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11. April – Frühjahrsputz </a:t>
            </a:r>
            <a:r>
              <a:rPr lang="de-DE" dirty="0" smtClean="0">
                <a:sym typeface="Wingdings" panose="05000000000000000000" pitchFamily="2" charset="2"/>
              </a:rPr>
              <a:t>, nähere Infos bei Nadine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490193" y="3397121"/>
            <a:ext cx="10303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10. Juli – Flammkuchenverkauf beim White Dinner im Rahmen der 900-Jahrfeier </a:t>
            </a:r>
            <a:r>
              <a:rPr lang="de-DE" dirty="0" err="1" smtClean="0"/>
              <a:t>Rimpars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490193" y="3963197"/>
            <a:ext cx="6928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11./12. Juli – evtl. Aktivitäten im Rahmen der 900-Jahrfeier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490193" y="2309855"/>
            <a:ext cx="9134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30. April – Maibaumaufstellung 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490193" y="1184963"/>
            <a:ext cx="7475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Mitte April – Platzeröffnung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90193" y="2864557"/>
            <a:ext cx="6928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02. Mai – </a:t>
            </a:r>
            <a:r>
              <a:rPr lang="de-DE" dirty="0" err="1" smtClean="0"/>
              <a:t>Medenrunde</a:t>
            </a:r>
            <a:r>
              <a:rPr lang="de-DE" dirty="0" smtClean="0"/>
              <a:t> startet 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452486" y="1749768"/>
            <a:ext cx="9134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16. April – ASV-Mitgliederversammlung (Hauptverein), 20 Uhr, AKS, 1. Stock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490193" y="4528002"/>
            <a:ext cx="9134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31.07.-03.08. – Flammkuchen/</a:t>
            </a:r>
            <a:r>
              <a:rPr lang="de-DE" dirty="0" err="1" smtClean="0"/>
              <a:t>Crépes</a:t>
            </a:r>
            <a:r>
              <a:rPr lang="de-DE" dirty="0" smtClean="0"/>
              <a:t>/Cocktailstand Schlossfest 2026 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490193" y="5044474"/>
            <a:ext cx="9134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25.-27.09. – Tag der (Sport-) Vereine – Probetraining, Getränkeverkauf 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452486" y="5560946"/>
            <a:ext cx="9134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20.-22.11. – Glühweinstand Dorfweihnacht 2026 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662" y="135648"/>
            <a:ext cx="6164540" cy="619648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1" y="135648"/>
            <a:ext cx="4411470" cy="619648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 rot="20032820">
            <a:off x="402869" y="2093217"/>
            <a:ext cx="4535367" cy="230832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Und zum Abschluss….</a:t>
            </a:r>
          </a:p>
          <a:p>
            <a:endParaRPr lang="de-DE" sz="1600" dirty="0"/>
          </a:p>
          <a:p>
            <a:endParaRPr lang="de-DE" sz="1600" dirty="0" smtClean="0"/>
          </a:p>
          <a:p>
            <a:r>
              <a:rPr lang="de-DE" sz="1600" dirty="0" smtClean="0"/>
              <a:t>HERZLICHEN GLÜCKWUNSCH AN DENIS UND FELIX ZUR BESTANDENEN OBERSCHIEDSRICHTERPRÜFUNG 2026!!!</a:t>
            </a:r>
          </a:p>
          <a:p>
            <a:endParaRPr lang="de-DE" sz="1600" dirty="0"/>
          </a:p>
          <a:p>
            <a:endParaRPr lang="de-DE" sz="1600" dirty="0" smtClean="0"/>
          </a:p>
          <a:p>
            <a:r>
              <a:rPr lang="de-DE" sz="1600" dirty="0" smtClean="0"/>
              <a:t>SUPER ENGAGEMENT!!!</a:t>
            </a:r>
          </a:p>
        </p:txBody>
      </p:sp>
    </p:spTree>
    <p:extLst>
      <p:ext uri="{BB962C8B-B14F-4D97-AF65-F5344CB8AC3E}">
        <p14:creationId xmlns:p14="http://schemas.microsoft.com/office/powerpoint/2010/main" val="367881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846136" y="3120272"/>
            <a:ext cx="587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D A N K E S C H Ö 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799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22168" y="1583703"/>
            <a:ext cx="4628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Das Wort hat der Kassenprüfer….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770" y="3055389"/>
            <a:ext cx="1164080" cy="97069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35" y="2131834"/>
            <a:ext cx="3431878" cy="332699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5054" y="2131834"/>
            <a:ext cx="4565129" cy="332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8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92230" y="424206"/>
            <a:ext cx="503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jetzt heißt es Abschied nehmen…..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740002" y="1208202"/>
            <a:ext cx="503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Wir sagen DANKESCHÖN für engagierte und tolle Arbeit im Vorstand!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1399880" y="2346670"/>
            <a:ext cx="503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Dankeschön – Claudia Reith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6320672" y="2430364"/>
            <a:ext cx="503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einen muss ich doch ein bisschen hervorheben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1399880" y="3113983"/>
            <a:ext cx="503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Dankeschön – Nicole Krumm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1399880" y="3881296"/>
            <a:ext cx="503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Dankeschön – Ralph </a:t>
            </a:r>
            <a:r>
              <a:rPr lang="de-DE" dirty="0" err="1" smtClean="0"/>
              <a:t>Giesübel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1399880" y="4648609"/>
            <a:ext cx="503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Dankeschön – Wolfgang Walter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6971121" y="3539486"/>
            <a:ext cx="503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Dankeschön – Carsten Öder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446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33633" y="424206"/>
            <a:ext cx="8625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Neuwahl des Vorstands des TC WB </a:t>
            </a:r>
            <a:r>
              <a:rPr lang="de-DE" sz="2400" b="1" dirty="0" err="1" smtClean="0"/>
              <a:t>Rimpar</a:t>
            </a:r>
            <a:r>
              <a:rPr lang="de-DE" sz="2400" b="1" dirty="0" smtClean="0"/>
              <a:t>, der Tennisabteilung des ASV </a:t>
            </a:r>
            <a:r>
              <a:rPr lang="de-DE" sz="2400" b="1" dirty="0" err="1" smtClean="0"/>
              <a:t>Rimpar</a:t>
            </a:r>
            <a:r>
              <a:rPr lang="de-DE" sz="2400" b="1" dirty="0" smtClean="0"/>
              <a:t> und des Kassenprüfers </a:t>
            </a:r>
            <a:endParaRPr lang="de-DE" sz="24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75035" y="1602557"/>
            <a:ext cx="3120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Es stellen sich zur Wahl….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032235" y="2339208"/>
            <a:ext cx="3120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Dr. Alexander Thumbs </a:t>
            </a:r>
          </a:p>
          <a:p>
            <a:r>
              <a:rPr lang="de-DE" dirty="0" smtClean="0"/>
              <a:t>1. Vorsitzender 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032235" y="3226477"/>
            <a:ext cx="3120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Marcel Oakland</a:t>
            </a:r>
          </a:p>
          <a:p>
            <a:r>
              <a:rPr lang="de-DE" dirty="0" smtClean="0"/>
              <a:t>2. Vorsitzender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5368565" y="2339764"/>
            <a:ext cx="3120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Nadine </a:t>
            </a:r>
            <a:r>
              <a:rPr lang="de-DE" dirty="0" err="1" smtClean="0"/>
              <a:t>Nuß</a:t>
            </a:r>
            <a:endParaRPr lang="de-DE" dirty="0" smtClean="0"/>
          </a:p>
          <a:p>
            <a:r>
              <a:rPr lang="de-DE" dirty="0" err="1" smtClean="0"/>
              <a:t>Sportwartin</a:t>
            </a:r>
            <a:r>
              <a:rPr lang="de-DE" dirty="0" smtClean="0"/>
              <a:t> Damen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5368565" y="3226477"/>
            <a:ext cx="3605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Raphael Müller</a:t>
            </a:r>
          </a:p>
          <a:p>
            <a:r>
              <a:rPr lang="de-DE" dirty="0" smtClean="0"/>
              <a:t>Sportwart Herren und Jugend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032235" y="4149155"/>
            <a:ext cx="3120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Markus Büttner</a:t>
            </a:r>
          </a:p>
          <a:p>
            <a:r>
              <a:rPr lang="de-DE" dirty="0" smtClean="0"/>
              <a:t>Kassier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1032235" y="5238889"/>
            <a:ext cx="3120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Lukas </a:t>
            </a:r>
            <a:r>
              <a:rPr lang="de-DE" dirty="0" err="1" smtClean="0"/>
              <a:t>Oschmann</a:t>
            </a:r>
            <a:endParaRPr lang="de-DE" dirty="0" smtClean="0"/>
          </a:p>
          <a:p>
            <a:r>
              <a:rPr lang="de-DE" dirty="0" smtClean="0"/>
              <a:t>Platzwart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368565" y="4167510"/>
            <a:ext cx="3120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Franziska </a:t>
            </a:r>
            <a:r>
              <a:rPr lang="de-DE" dirty="0" err="1" smtClean="0"/>
              <a:t>Oschmann</a:t>
            </a:r>
            <a:endParaRPr lang="de-DE" dirty="0" smtClean="0"/>
          </a:p>
          <a:p>
            <a:r>
              <a:rPr lang="de-DE" dirty="0" smtClean="0"/>
              <a:t>Schriftführerin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5368565" y="5238889"/>
            <a:ext cx="3120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Dr. Daniel Sauer</a:t>
            </a:r>
          </a:p>
          <a:p>
            <a:r>
              <a:rPr lang="de-DE" dirty="0" smtClean="0"/>
              <a:t>Kassenprüfer</a:t>
            </a:r>
          </a:p>
        </p:txBody>
      </p:sp>
    </p:spTree>
    <p:extLst>
      <p:ext uri="{BB962C8B-B14F-4D97-AF65-F5344CB8AC3E}">
        <p14:creationId xmlns:p14="http://schemas.microsoft.com/office/powerpoint/2010/main" val="356898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33633" y="424206"/>
            <a:ext cx="8625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Neuwahl des Vorstands des TC WB </a:t>
            </a:r>
            <a:r>
              <a:rPr lang="de-DE" sz="2400" b="1" dirty="0" err="1" smtClean="0"/>
              <a:t>Rimpar</a:t>
            </a:r>
            <a:r>
              <a:rPr lang="de-DE" sz="2400" b="1" dirty="0" smtClean="0"/>
              <a:t>, der Tennisabteilung des ASV </a:t>
            </a:r>
            <a:r>
              <a:rPr lang="de-DE" sz="2400" b="1" dirty="0" err="1" smtClean="0"/>
              <a:t>Rimpar</a:t>
            </a:r>
            <a:r>
              <a:rPr lang="de-DE" sz="2400" b="1" dirty="0" smtClean="0"/>
              <a:t> und des Kassenprüfers </a:t>
            </a:r>
            <a:endParaRPr lang="de-DE" sz="24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75035" y="1602557"/>
            <a:ext cx="3120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Stimmen für….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032235" y="2339208"/>
            <a:ext cx="3120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Dr. Alexander Thumbs </a:t>
            </a:r>
          </a:p>
          <a:p>
            <a:r>
              <a:rPr lang="de-DE" dirty="0" smtClean="0"/>
              <a:t>1. Vorsitzender 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032235" y="3226477"/>
            <a:ext cx="3120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Marcel Oakland</a:t>
            </a:r>
          </a:p>
          <a:p>
            <a:r>
              <a:rPr lang="de-DE" dirty="0" smtClean="0"/>
              <a:t>2. Vorsitzender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5368565" y="2339764"/>
            <a:ext cx="3120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Nadine </a:t>
            </a:r>
            <a:r>
              <a:rPr lang="de-DE" dirty="0" err="1" smtClean="0"/>
              <a:t>Nuß</a:t>
            </a:r>
            <a:endParaRPr lang="de-DE" dirty="0" smtClean="0"/>
          </a:p>
          <a:p>
            <a:r>
              <a:rPr lang="de-DE" dirty="0" err="1" smtClean="0"/>
              <a:t>Sportwartin</a:t>
            </a:r>
            <a:r>
              <a:rPr lang="de-DE" dirty="0" smtClean="0"/>
              <a:t> Damen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5368565" y="3226477"/>
            <a:ext cx="3605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Raphael Müller</a:t>
            </a:r>
          </a:p>
          <a:p>
            <a:r>
              <a:rPr lang="de-DE" dirty="0" smtClean="0"/>
              <a:t>Sportwart Herren und Jugend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032235" y="4149155"/>
            <a:ext cx="3120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Markus Büttner</a:t>
            </a:r>
          </a:p>
          <a:p>
            <a:r>
              <a:rPr lang="de-DE" dirty="0" smtClean="0"/>
              <a:t>Kassier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1032235" y="5238889"/>
            <a:ext cx="3120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Lukas </a:t>
            </a:r>
            <a:r>
              <a:rPr lang="de-DE" dirty="0" err="1" smtClean="0"/>
              <a:t>Oschmann</a:t>
            </a:r>
            <a:endParaRPr lang="de-DE" dirty="0" smtClean="0"/>
          </a:p>
          <a:p>
            <a:r>
              <a:rPr lang="de-DE" dirty="0" smtClean="0"/>
              <a:t>Platzwart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368565" y="4167510"/>
            <a:ext cx="3120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Franziska </a:t>
            </a:r>
            <a:r>
              <a:rPr lang="de-DE" dirty="0" err="1" smtClean="0"/>
              <a:t>Oschmann</a:t>
            </a:r>
            <a:endParaRPr lang="de-DE" dirty="0" smtClean="0"/>
          </a:p>
          <a:p>
            <a:r>
              <a:rPr lang="de-DE" dirty="0" smtClean="0"/>
              <a:t>Schriftführerin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5368565" y="5238889"/>
            <a:ext cx="3120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Dr. Daniel Sauer</a:t>
            </a:r>
          </a:p>
          <a:p>
            <a:r>
              <a:rPr lang="de-DE" dirty="0" smtClean="0"/>
              <a:t>Kassenprüfer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135" y="2396036"/>
            <a:ext cx="706943" cy="58950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135" y="3283305"/>
            <a:ext cx="706943" cy="589503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640" y="4224338"/>
            <a:ext cx="706943" cy="589503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639" y="5220534"/>
            <a:ext cx="706943" cy="589503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862" y="2367621"/>
            <a:ext cx="706943" cy="589503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159" y="3384701"/>
            <a:ext cx="706943" cy="589503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159" y="4368815"/>
            <a:ext cx="706943" cy="589503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123" y="5352929"/>
            <a:ext cx="706943" cy="589503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575035" y="6253440"/>
            <a:ext cx="10793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Alle Gewählten nehmen die Wahl an und freuen sich riesig auf die Zeit in der Vorstandschaft!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487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44718" y="914400"/>
            <a:ext cx="4873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Kurze Pause….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828800" y="2309567"/>
            <a:ext cx="70323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Und alle ausscheidenden Vorstandsmitglieder und die neue Vorstandschaft kurzes Fotoshooting!!!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101050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82804" y="358219"/>
            <a:ext cx="4996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Eine Vision – Erweiterung und Sanierung der Tennisplätze beim TC WB </a:t>
            </a:r>
            <a:r>
              <a:rPr lang="de-DE" dirty="0" err="1" smtClean="0"/>
              <a:t>Rimpar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180" y="1212087"/>
            <a:ext cx="8898903" cy="540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1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668517" y="1245498"/>
            <a:ext cx="10143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latin typeface="+mj-lt"/>
              <a:sym typeface="Wingdings" panose="05000000000000000000" pitchFamily="2" charset="2"/>
            </a:endParaRPr>
          </a:p>
          <a:p>
            <a:r>
              <a:rPr lang="de-DE" dirty="0" smtClean="0">
                <a:latin typeface="+mj-lt"/>
                <a:sym typeface="Wingdings" panose="05000000000000000000" pitchFamily="2" charset="2"/>
              </a:rPr>
              <a:t>aktuell ca. 250 Mitglieder – 12 Mannschaften – ca. 125 </a:t>
            </a:r>
            <a:r>
              <a:rPr lang="de-DE" dirty="0" err="1" smtClean="0">
                <a:latin typeface="+mj-lt"/>
                <a:sym typeface="Wingdings" panose="05000000000000000000" pitchFamily="2" charset="2"/>
              </a:rPr>
              <a:t>Spieler:innen</a:t>
            </a:r>
            <a:r>
              <a:rPr lang="de-DE" dirty="0" smtClean="0">
                <a:latin typeface="+mj-lt"/>
                <a:sym typeface="Wingdings" panose="05000000000000000000" pitchFamily="2" charset="2"/>
              </a:rPr>
              <a:t> im Trainingsbetrieb</a:t>
            </a:r>
          </a:p>
          <a:p>
            <a:r>
              <a:rPr lang="de-DE" dirty="0">
                <a:latin typeface="+mj-lt"/>
                <a:sym typeface="Wingdings" panose="05000000000000000000" pitchFamily="2" charset="2"/>
              </a:rPr>
              <a:t>	</a:t>
            </a:r>
            <a:endParaRPr lang="de-DE" dirty="0">
              <a:latin typeface="+mj-lt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86977" y="3054954"/>
            <a:ext cx="10143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j-lt"/>
              </a:rPr>
              <a:t>Bei vier Plätzen kann nur eine Mannschaft ein Heimspiel bestreiten</a:t>
            </a:r>
            <a:endParaRPr lang="de-DE" dirty="0">
              <a:latin typeface="+mj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86977" y="2309567"/>
            <a:ext cx="10143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j-lt"/>
              </a:rPr>
              <a:t>Während Spielsaison hohe Platzauslastung</a:t>
            </a:r>
            <a:endParaRPr lang="de-DE" dirty="0">
              <a:latin typeface="+mj-lt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668517" y="433633"/>
            <a:ext cx="3997751" cy="13255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mtClean="0"/>
              <a:t>Ausgangslage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86977" y="3892542"/>
            <a:ext cx="101432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j-lt"/>
              </a:rPr>
              <a:t>Hoher Aufwand für die vorhandenen Sandplätze</a:t>
            </a:r>
          </a:p>
          <a:p>
            <a:endParaRPr lang="de-DE" dirty="0">
              <a:latin typeface="+mj-lt"/>
            </a:endParaRPr>
          </a:p>
          <a:p>
            <a:r>
              <a:rPr lang="de-DE" dirty="0" smtClean="0">
                <a:latin typeface="+mj-lt"/>
              </a:rPr>
              <a:t>	Frühjahrsinstandsetzung durch Firma &gt;5000€/Jahr</a:t>
            </a:r>
          </a:p>
          <a:p>
            <a:r>
              <a:rPr lang="de-DE" dirty="0">
                <a:latin typeface="+mj-lt"/>
              </a:rPr>
              <a:t>	</a:t>
            </a:r>
            <a:r>
              <a:rPr lang="de-DE" dirty="0" smtClean="0">
                <a:latin typeface="+mj-lt"/>
              </a:rPr>
              <a:t>zusätzlich ca. 200-300 Arbeitsstunden/Jahr notwendig</a:t>
            </a:r>
          </a:p>
          <a:p>
            <a:r>
              <a:rPr lang="de-DE" dirty="0">
                <a:latin typeface="+mj-lt"/>
              </a:rPr>
              <a:t>	</a:t>
            </a:r>
            <a:r>
              <a:rPr lang="de-DE" dirty="0" smtClean="0">
                <a:latin typeface="+mj-lt"/>
              </a:rPr>
              <a:t>hoher Wasserverbrauch – ca. 2.500€/Jahr – ökologisch problematisch</a:t>
            </a:r>
            <a:endParaRPr lang="de-DE" dirty="0">
              <a:latin typeface="+mj-lt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b="12822"/>
          <a:stretch/>
        </p:blipFill>
        <p:spPr>
          <a:xfrm>
            <a:off x="686977" y="1368022"/>
            <a:ext cx="2904635" cy="504903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034" y="1358793"/>
            <a:ext cx="5650737" cy="504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6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1036</Words>
  <Application>Microsoft Office PowerPoint</Application>
  <PresentationFormat>Breitbild</PresentationFormat>
  <Paragraphs>181</Paragraphs>
  <Slides>22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7" baseType="lpstr">
      <vt:lpstr>Arial</vt:lpstr>
      <vt:lpstr>Century Gothic</vt:lpstr>
      <vt:lpstr>Wingdings</vt:lpstr>
      <vt:lpstr>Wingdings 3</vt:lpstr>
      <vt:lpstr>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Bericht des vorstands Mitgliederversammlung des TC WB Rimpar Tennisabteilung des asv rimpar e.v. 24. September 2021</dc:title>
  <dc:creator>Alexander Thumbs</dc:creator>
  <cp:lastModifiedBy>Alexander Thumbs</cp:lastModifiedBy>
  <cp:revision>150</cp:revision>
  <dcterms:created xsi:type="dcterms:W3CDTF">2021-09-22T18:43:22Z</dcterms:created>
  <dcterms:modified xsi:type="dcterms:W3CDTF">2026-03-23T13:59:07Z</dcterms:modified>
</cp:coreProperties>
</file>